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Now Bold" charset="1" panose="00000800000000000000"/>
      <p:regular r:id="rId20"/>
    </p:embeddedFont>
    <p:embeddedFont>
      <p:font typeface="DM Sans Italics" charset="1" panose="00000000000000000000"/>
      <p:regular r:id="rId21"/>
    </p:embeddedFont>
    <p:embeddedFont>
      <p:font typeface="DM Sans" charset="1" panose="00000000000000000000"/>
      <p:regular r:id="rId22"/>
    </p:embeddedFont>
    <p:embeddedFont>
      <p:font typeface="DM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https://drive.google.com/file/d/1XqgG9vgzTIjQ3iFuO6r1ONZchzFhbC_J/view?usp=sharing" TargetMode="External" Type="http://schemas.openxmlformats.org/officeDocument/2006/relationships/hyperlink"/><Relationship Id="rId5" Target="https://github.com/varunk19/Frontend" TargetMode="External" Type="http://schemas.openxmlformats.org/officeDocument/2006/relationships/hyperlink"/><Relationship Id="rId6" Target="https://github.com/varunk19/Backend"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573748" y="3362438"/>
            <a:ext cx="7841571" cy="3019425"/>
          </a:xfrm>
          <a:prstGeom prst="rect">
            <a:avLst/>
          </a:prstGeom>
        </p:spPr>
        <p:txBody>
          <a:bodyPr anchor="t" rtlCol="false" tIns="0" lIns="0" bIns="0" rIns="0">
            <a:spAutoFit/>
          </a:bodyPr>
          <a:lstStyle/>
          <a:p>
            <a:pPr algn="ctr">
              <a:lnSpc>
                <a:spcPts val="10199"/>
              </a:lnSpc>
            </a:pPr>
            <a:r>
              <a:rPr lang="en-US" sz="8499">
                <a:solidFill>
                  <a:srgbClr val="FFFBFB"/>
                </a:solidFill>
                <a:latin typeface="Now Bold"/>
              </a:rPr>
              <a:t>AFNS</a:t>
            </a:r>
          </a:p>
          <a:p>
            <a:pPr algn="ctr">
              <a:lnSpc>
                <a:spcPts val="6784"/>
              </a:lnSpc>
            </a:pPr>
            <a:r>
              <a:rPr lang="en-US" sz="5653">
                <a:solidFill>
                  <a:srgbClr val="FFFBFB"/>
                </a:solidFill>
                <a:latin typeface="Now Bold"/>
              </a:rPr>
              <a:t>Advanced Flight Navigation System</a:t>
            </a:r>
          </a:p>
        </p:txBody>
      </p:sp>
      <p:sp>
        <p:nvSpPr>
          <p:cNvPr name="TextBox 9" id="9"/>
          <p:cNvSpPr txBox="true"/>
          <p:nvPr/>
        </p:nvSpPr>
        <p:spPr>
          <a:xfrm rot="0">
            <a:off x="2598623" y="1245875"/>
            <a:ext cx="3614721" cy="791320"/>
          </a:xfrm>
          <a:prstGeom prst="rect">
            <a:avLst/>
          </a:prstGeom>
        </p:spPr>
        <p:txBody>
          <a:bodyPr anchor="t" rtlCol="false" tIns="0" lIns="0" bIns="0" rIns="0">
            <a:spAutoFit/>
          </a:bodyPr>
          <a:lstStyle/>
          <a:p>
            <a:pPr algn="l">
              <a:lnSpc>
                <a:spcPts val="3131"/>
              </a:lnSpc>
            </a:pPr>
            <a:r>
              <a:rPr lang="en-US" sz="2545" spc="-50">
                <a:solidFill>
                  <a:srgbClr val="56AEFF"/>
                </a:solidFill>
                <a:latin typeface="DM Sans Italics"/>
              </a:rPr>
              <a:t>AIRBUS AEROTHON 6.0 2024</a:t>
            </a:r>
          </a:p>
        </p:txBody>
      </p:sp>
      <p:sp>
        <p:nvSpPr>
          <p:cNvPr name="Freeform 10" id="10"/>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714594" y="6868853"/>
            <a:ext cx="7700724" cy="707242"/>
          </a:xfrm>
          <a:prstGeom prst="rect">
            <a:avLst/>
          </a:prstGeom>
        </p:spPr>
        <p:txBody>
          <a:bodyPr anchor="t" rtlCol="false" tIns="0" lIns="0" bIns="0" rIns="0">
            <a:spAutoFit/>
          </a:bodyPr>
          <a:lstStyle/>
          <a:p>
            <a:pPr algn="ctr">
              <a:lnSpc>
                <a:spcPts val="5539"/>
              </a:lnSpc>
            </a:pPr>
            <a:r>
              <a:rPr lang="en-US" sz="4615">
                <a:solidFill>
                  <a:srgbClr val="56AEFF"/>
                </a:solidFill>
                <a:latin typeface="Now Bold"/>
              </a:rPr>
              <a:t>PROTOTYPE SUBMISSION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477900" y="3988607"/>
            <a:ext cx="6531269" cy="1534759"/>
          </a:xfrm>
          <a:prstGeom prst="rect">
            <a:avLst/>
          </a:prstGeom>
        </p:spPr>
        <p:txBody>
          <a:bodyPr anchor="t" rtlCol="false" tIns="0" lIns="0" bIns="0" rIns="0">
            <a:spAutoFit/>
          </a:bodyPr>
          <a:lstStyle/>
          <a:p>
            <a:pPr algn="ctr">
              <a:lnSpc>
                <a:spcPts val="6089"/>
              </a:lnSpc>
            </a:pPr>
            <a:r>
              <a:rPr lang="en-US" sz="5074">
                <a:solidFill>
                  <a:srgbClr val="FFFFFF"/>
                </a:solidFill>
                <a:latin typeface="Now Bold"/>
              </a:rPr>
              <a:t>LOGIN PAGE</a:t>
            </a:r>
          </a:p>
          <a:p>
            <a:pPr algn="ctr" marL="0" indent="0" lvl="0">
              <a:lnSpc>
                <a:spcPts val="6089"/>
              </a:lnSpc>
              <a:spcBef>
                <a:spcPct val="0"/>
              </a:spcBef>
            </a:pPr>
            <a:r>
              <a:rPr lang="en-US" sz="5074">
                <a:solidFill>
                  <a:srgbClr val="FFFFFF"/>
                </a:solidFill>
                <a:latin typeface="Now Bold"/>
              </a:rPr>
              <a:t>WIREFRAME</a:t>
            </a:r>
          </a:p>
        </p:txBody>
      </p:sp>
      <p:sp>
        <p:nvSpPr>
          <p:cNvPr name="Freeform 3" id="3"/>
          <p:cNvSpPr/>
          <p:nvPr/>
        </p:nvSpPr>
        <p:spPr>
          <a:xfrm flipH="false" flipV="false" rot="0">
            <a:off x="-2381579" y="748881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26827" y="865858"/>
            <a:ext cx="6834346" cy="7015426"/>
          </a:xfrm>
          <a:custGeom>
            <a:avLst/>
            <a:gdLst/>
            <a:ahLst/>
            <a:cxnLst/>
            <a:rect r="r" b="b" t="t" l="l"/>
            <a:pathLst>
              <a:path h="7015426" w="6834346">
                <a:moveTo>
                  <a:pt x="0" y="0"/>
                </a:moveTo>
                <a:lnTo>
                  <a:pt x="6834346" y="0"/>
                </a:lnTo>
                <a:lnTo>
                  <a:pt x="6834346" y="7015426"/>
                </a:lnTo>
                <a:lnTo>
                  <a:pt x="0" y="7015426"/>
                </a:lnTo>
                <a:lnTo>
                  <a:pt x="0" y="0"/>
                </a:lnTo>
                <a:close/>
              </a:path>
            </a:pathLst>
          </a:custGeom>
          <a:blipFill>
            <a:blip r:embed="rId4"/>
            <a:stretch>
              <a:fillRect l="0" t="-898" r="0" b="-89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18458" y="3762838"/>
            <a:ext cx="6452848" cy="2272528"/>
          </a:xfrm>
          <a:prstGeom prst="rect">
            <a:avLst/>
          </a:prstGeom>
        </p:spPr>
        <p:txBody>
          <a:bodyPr anchor="t" rtlCol="false" tIns="0" lIns="0" bIns="0" rIns="0">
            <a:spAutoFit/>
          </a:bodyPr>
          <a:lstStyle/>
          <a:p>
            <a:pPr algn="ctr">
              <a:lnSpc>
                <a:spcPts val="6015"/>
              </a:lnSpc>
            </a:pPr>
            <a:r>
              <a:rPr lang="en-US" sz="5013">
                <a:solidFill>
                  <a:srgbClr val="FFFFFF"/>
                </a:solidFill>
                <a:latin typeface="Now Bold"/>
              </a:rPr>
              <a:t>DASHBOARD</a:t>
            </a:r>
          </a:p>
          <a:p>
            <a:pPr algn="ctr">
              <a:lnSpc>
                <a:spcPts val="6015"/>
              </a:lnSpc>
            </a:pPr>
            <a:r>
              <a:rPr lang="en-US" sz="5013">
                <a:solidFill>
                  <a:srgbClr val="FFFFFF"/>
                </a:solidFill>
                <a:latin typeface="Now Bold"/>
              </a:rPr>
              <a:t>PAGE</a:t>
            </a:r>
          </a:p>
          <a:p>
            <a:pPr algn="ctr" marL="0" indent="0" lvl="0">
              <a:lnSpc>
                <a:spcPts val="6015"/>
              </a:lnSpc>
              <a:spcBef>
                <a:spcPct val="0"/>
              </a:spcBef>
            </a:pPr>
            <a:r>
              <a:rPr lang="en-US" sz="5013">
                <a:solidFill>
                  <a:srgbClr val="FFFFFF"/>
                </a:solidFill>
                <a:latin typeface="Now Bold"/>
              </a:rPr>
              <a:t>WIREFRAME</a:t>
            </a:r>
          </a:p>
        </p:txBody>
      </p:sp>
      <p:sp>
        <p:nvSpPr>
          <p:cNvPr name="Freeform 3" id="3"/>
          <p:cNvSpPr/>
          <p:nvPr/>
        </p:nvSpPr>
        <p:spPr>
          <a:xfrm flipH="false" flipV="false" rot="0">
            <a:off x="-2381579" y="748881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61643" y="458611"/>
            <a:ext cx="12944658" cy="9369778"/>
          </a:xfrm>
          <a:custGeom>
            <a:avLst/>
            <a:gdLst/>
            <a:ahLst/>
            <a:cxnLst/>
            <a:rect r="r" b="b" t="t" l="l"/>
            <a:pathLst>
              <a:path h="9369778" w="12944658">
                <a:moveTo>
                  <a:pt x="0" y="0"/>
                </a:moveTo>
                <a:lnTo>
                  <a:pt x="12944658" y="0"/>
                </a:lnTo>
                <a:lnTo>
                  <a:pt x="12944658" y="9369778"/>
                </a:lnTo>
                <a:lnTo>
                  <a:pt x="0" y="9369778"/>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381579" y="748881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10832" y="455353"/>
            <a:ext cx="12963275" cy="9389702"/>
          </a:xfrm>
          <a:custGeom>
            <a:avLst/>
            <a:gdLst/>
            <a:ahLst/>
            <a:cxnLst/>
            <a:rect r="r" b="b" t="t" l="l"/>
            <a:pathLst>
              <a:path h="9389702" w="12963275">
                <a:moveTo>
                  <a:pt x="0" y="0"/>
                </a:moveTo>
                <a:lnTo>
                  <a:pt x="12963274" y="0"/>
                </a:lnTo>
                <a:lnTo>
                  <a:pt x="12963274" y="9389702"/>
                </a:lnTo>
                <a:lnTo>
                  <a:pt x="0" y="9389702"/>
                </a:lnTo>
                <a:lnTo>
                  <a:pt x="0" y="0"/>
                </a:lnTo>
                <a:close/>
              </a:path>
            </a:pathLst>
          </a:custGeom>
          <a:blipFill>
            <a:blip r:embed="rId4"/>
            <a:stretch>
              <a:fillRect l="0" t="0" r="0" b="0"/>
            </a:stretch>
          </a:blipFill>
        </p:spPr>
      </p:sp>
      <p:sp>
        <p:nvSpPr>
          <p:cNvPr name="TextBox 5" id="5"/>
          <p:cNvSpPr txBox="true"/>
          <p:nvPr/>
        </p:nvSpPr>
        <p:spPr>
          <a:xfrm rot="0">
            <a:off x="223005" y="3835634"/>
            <a:ext cx="4450427" cy="2580435"/>
          </a:xfrm>
          <a:prstGeom prst="rect">
            <a:avLst/>
          </a:prstGeom>
        </p:spPr>
        <p:txBody>
          <a:bodyPr anchor="t" rtlCol="false" tIns="0" lIns="0" bIns="0" rIns="0">
            <a:spAutoFit/>
          </a:bodyPr>
          <a:lstStyle/>
          <a:p>
            <a:pPr algn="ctr">
              <a:lnSpc>
                <a:spcPts val="6802"/>
              </a:lnSpc>
            </a:pPr>
            <a:r>
              <a:rPr lang="en-US" sz="5668">
                <a:solidFill>
                  <a:srgbClr val="FFFFFF"/>
                </a:solidFill>
                <a:latin typeface="Now Bold"/>
              </a:rPr>
              <a:t>METRICS PAGE</a:t>
            </a:r>
          </a:p>
          <a:p>
            <a:pPr algn="ctr" marL="0" indent="0" lvl="0">
              <a:lnSpc>
                <a:spcPts val="6802"/>
              </a:lnSpc>
              <a:spcBef>
                <a:spcPct val="0"/>
              </a:spcBef>
            </a:pPr>
            <a:r>
              <a:rPr lang="en-US" sz="5668">
                <a:solidFill>
                  <a:srgbClr val="FFFFFF"/>
                </a:solidFill>
                <a:latin typeface="Now Bold"/>
              </a:rPr>
              <a:t>WIREFRAME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FF4FF"/>
        </a:solidFill>
      </p:bgPr>
    </p:bg>
    <p:spTree>
      <p:nvGrpSpPr>
        <p:cNvPr id="1" name=""/>
        <p:cNvGrpSpPr/>
        <p:nvPr/>
      </p:nvGrpSpPr>
      <p:grpSpPr>
        <a:xfrm>
          <a:off x="0" y="0"/>
          <a:ext cx="0" cy="0"/>
          <a:chOff x="0" y="0"/>
          <a:chExt cx="0" cy="0"/>
        </a:xfrm>
      </p:grpSpPr>
      <p:sp>
        <p:nvSpPr>
          <p:cNvPr name="Freeform 2" id="2"/>
          <p:cNvSpPr/>
          <p:nvPr/>
        </p:nvSpPr>
        <p:spPr>
          <a:xfrm flipH="false" flipV="false" rot="0">
            <a:off x="-5804182" y="491822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94286">
            <a:off x="12027117" y="-4255336"/>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1258" y="1256999"/>
            <a:ext cx="5655028" cy="4184370"/>
          </a:xfrm>
          <a:custGeom>
            <a:avLst/>
            <a:gdLst/>
            <a:ahLst/>
            <a:cxnLst/>
            <a:rect r="r" b="b" t="t" l="l"/>
            <a:pathLst>
              <a:path h="4184370" w="5655028">
                <a:moveTo>
                  <a:pt x="0" y="0"/>
                </a:moveTo>
                <a:lnTo>
                  <a:pt x="5655028" y="0"/>
                </a:lnTo>
                <a:lnTo>
                  <a:pt x="5655028" y="4184370"/>
                </a:lnTo>
                <a:lnTo>
                  <a:pt x="0" y="4184370"/>
                </a:lnTo>
                <a:lnTo>
                  <a:pt x="0" y="0"/>
                </a:lnTo>
                <a:close/>
              </a:path>
            </a:pathLst>
          </a:custGeom>
          <a:blipFill>
            <a:blip r:embed="rId6"/>
            <a:stretch>
              <a:fillRect l="-33285" t="0" r="-30576" b="0"/>
            </a:stretch>
          </a:blipFill>
        </p:spPr>
      </p:sp>
      <p:sp>
        <p:nvSpPr>
          <p:cNvPr name="Freeform 5" id="5"/>
          <p:cNvSpPr/>
          <p:nvPr/>
        </p:nvSpPr>
        <p:spPr>
          <a:xfrm flipH="false" flipV="false" rot="0">
            <a:off x="7268390" y="1028700"/>
            <a:ext cx="10242693" cy="4609212"/>
          </a:xfrm>
          <a:custGeom>
            <a:avLst/>
            <a:gdLst/>
            <a:ahLst/>
            <a:cxnLst/>
            <a:rect r="r" b="b" t="t" l="l"/>
            <a:pathLst>
              <a:path h="4609212" w="10242693">
                <a:moveTo>
                  <a:pt x="0" y="0"/>
                </a:moveTo>
                <a:lnTo>
                  <a:pt x="10242693" y="0"/>
                </a:lnTo>
                <a:lnTo>
                  <a:pt x="10242693" y="4609212"/>
                </a:lnTo>
                <a:lnTo>
                  <a:pt x="0" y="4609212"/>
                </a:lnTo>
                <a:lnTo>
                  <a:pt x="0" y="0"/>
                </a:lnTo>
                <a:close/>
              </a:path>
            </a:pathLst>
          </a:custGeom>
          <a:blipFill>
            <a:blip r:embed="rId7"/>
            <a:stretch>
              <a:fillRect l="0" t="0" r="0" b="0"/>
            </a:stretch>
          </a:blipFill>
        </p:spPr>
      </p:sp>
      <p:sp>
        <p:nvSpPr>
          <p:cNvPr name="Freeform 6" id="6"/>
          <p:cNvSpPr/>
          <p:nvPr/>
        </p:nvSpPr>
        <p:spPr>
          <a:xfrm flipH="false" flipV="false" rot="0">
            <a:off x="3281447" y="5900971"/>
            <a:ext cx="9696231" cy="4386029"/>
          </a:xfrm>
          <a:custGeom>
            <a:avLst/>
            <a:gdLst/>
            <a:ahLst/>
            <a:cxnLst/>
            <a:rect r="r" b="b" t="t" l="l"/>
            <a:pathLst>
              <a:path h="4386029" w="9696231">
                <a:moveTo>
                  <a:pt x="0" y="0"/>
                </a:moveTo>
                <a:lnTo>
                  <a:pt x="9696230" y="0"/>
                </a:lnTo>
                <a:lnTo>
                  <a:pt x="9696230" y="4386029"/>
                </a:lnTo>
                <a:lnTo>
                  <a:pt x="0" y="4386029"/>
                </a:lnTo>
                <a:lnTo>
                  <a:pt x="0" y="0"/>
                </a:lnTo>
                <a:close/>
              </a:path>
            </a:pathLst>
          </a:custGeom>
          <a:blipFill>
            <a:blip r:embed="rId8"/>
            <a:stretch>
              <a:fillRect l="0" t="0" r="0" b="0"/>
            </a:stretch>
          </a:blipFill>
        </p:spPr>
      </p:sp>
      <p:sp>
        <p:nvSpPr>
          <p:cNvPr name="TextBox 7" id="7"/>
          <p:cNvSpPr txBox="true"/>
          <p:nvPr/>
        </p:nvSpPr>
        <p:spPr>
          <a:xfrm rot="0">
            <a:off x="0" y="-9525"/>
            <a:ext cx="5946286" cy="871123"/>
          </a:xfrm>
          <a:prstGeom prst="rect">
            <a:avLst/>
          </a:prstGeom>
        </p:spPr>
        <p:txBody>
          <a:bodyPr anchor="t" rtlCol="false" tIns="0" lIns="0" bIns="0" rIns="0">
            <a:spAutoFit/>
          </a:bodyPr>
          <a:lstStyle/>
          <a:p>
            <a:pPr algn="ctr" marL="0" indent="0" lvl="0">
              <a:lnSpc>
                <a:spcPts val="6783"/>
              </a:lnSpc>
              <a:spcBef>
                <a:spcPct val="0"/>
              </a:spcBef>
            </a:pPr>
            <a:r>
              <a:rPr lang="en-US" sz="5652">
                <a:solidFill>
                  <a:srgbClr val="56AEFF"/>
                </a:solidFill>
                <a:latin typeface="Now Bold"/>
              </a:rPr>
              <a:t>SCREENSHOTS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383248" y="4762435"/>
            <a:ext cx="10434893" cy="1300574"/>
          </a:xfrm>
          <a:prstGeom prst="rect">
            <a:avLst/>
          </a:prstGeom>
        </p:spPr>
        <p:txBody>
          <a:bodyPr anchor="t" rtlCol="false" tIns="0" lIns="0" bIns="0" rIns="0">
            <a:spAutoFit/>
          </a:bodyPr>
          <a:lstStyle/>
          <a:p>
            <a:pPr algn="l" marL="0" indent="0" lvl="0">
              <a:lnSpc>
                <a:spcPts val="10543"/>
              </a:lnSpc>
            </a:pPr>
            <a:r>
              <a:rPr lang="en-US" sz="7530" spc="459">
                <a:solidFill>
                  <a:srgbClr val="FFFFFF"/>
                </a:solidFill>
                <a:latin typeface="Now Bold"/>
              </a:rPr>
              <a:t>THANK YOU</a:t>
            </a:r>
          </a:p>
        </p:txBody>
      </p:sp>
      <p:sp>
        <p:nvSpPr>
          <p:cNvPr name="Freeform 6" id="6"/>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143058" y="1818211"/>
            <a:ext cx="3614721" cy="791320"/>
          </a:xfrm>
          <a:prstGeom prst="rect">
            <a:avLst/>
          </a:prstGeom>
        </p:spPr>
        <p:txBody>
          <a:bodyPr anchor="t" rtlCol="false" tIns="0" lIns="0" bIns="0" rIns="0">
            <a:spAutoFit/>
          </a:bodyPr>
          <a:lstStyle/>
          <a:p>
            <a:pPr algn="l">
              <a:lnSpc>
                <a:spcPts val="3131"/>
              </a:lnSpc>
            </a:pPr>
            <a:r>
              <a:rPr lang="en-US" sz="2545" spc="-50">
                <a:solidFill>
                  <a:srgbClr val="56AEFF"/>
                </a:solidFill>
                <a:latin typeface="DM Sans Italics"/>
              </a:rPr>
              <a:t>AIRBUS AEROTHON 6.0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OVERVIEW</a:t>
            </a:r>
          </a:p>
        </p:txBody>
      </p:sp>
      <p:sp>
        <p:nvSpPr>
          <p:cNvPr name="TextBox 32" id="32"/>
          <p:cNvSpPr txBox="true"/>
          <p:nvPr/>
        </p:nvSpPr>
        <p:spPr>
          <a:xfrm rot="0">
            <a:off x="3133964" y="4694843"/>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Group Members &amp;</a:t>
            </a:r>
          </a:p>
          <a:p>
            <a:pPr algn="ctr">
              <a:lnSpc>
                <a:spcPts val="2605"/>
              </a:lnSpc>
            </a:pPr>
            <a:r>
              <a:rPr lang="en-US" sz="1887">
                <a:solidFill>
                  <a:srgbClr val="FFFFFF"/>
                </a:solidFill>
                <a:latin typeface="DM Sans"/>
              </a:rPr>
              <a:t>Project theme</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4" id="34"/>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Problem Statement</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6" id="36"/>
          <p:cNvSpPr txBox="true"/>
          <p:nvPr/>
        </p:nvSpPr>
        <p:spPr>
          <a:xfrm rot="0">
            <a:off x="3029189" y="7484204"/>
            <a:ext cx="2567725" cy="9664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Methodology &amp;</a:t>
            </a:r>
          </a:p>
          <a:p>
            <a:pPr algn="ctr">
              <a:lnSpc>
                <a:spcPts val="2605"/>
              </a:lnSpc>
            </a:pPr>
            <a:r>
              <a:rPr lang="en-US" sz="1887">
                <a:solidFill>
                  <a:srgbClr val="FFFFFF"/>
                </a:solidFill>
                <a:latin typeface="DM Sans"/>
              </a:rPr>
              <a:t>Archietecture Diagram</a:t>
            </a:r>
          </a:p>
          <a:p>
            <a:pPr algn="ctr">
              <a:lnSpc>
                <a:spcPts val="2605"/>
              </a:lnSpc>
            </a:pPr>
          </a:p>
        </p:txBody>
      </p:sp>
      <p:sp>
        <p:nvSpPr>
          <p:cNvPr name="TextBox 37" id="37"/>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8" id="38"/>
          <p:cNvSpPr txBox="true"/>
          <p:nvPr/>
        </p:nvSpPr>
        <p:spPr>
          <a:xfrm rot="0">
            <a:off x="5848624" y="7579454"/>
            <a:ext cx="2713414"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Project Demostration</a:t>
            </a:r>
          </a:p>
        </p:txBody>
      </p:sp>
      <p:sp>
        <p:nvSpPr>
          <p:cNvPr name="TextBox 39" id="39"/>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40" id="40"/>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Solution</a:t>
            </a:r>
          </a:p>
        </p:txBody>
      </p:sp>
      <p:sp>
        <p:nvSpPr>
          <p:cNvPr name="TextBox 41" id="41"/>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42" id="42"/>
          <p:cNvSpPr txBox="true"/>
          <p:nvPr/>
        </p:nvSpPr>
        <p:spPr>
          <a:xfrm rot="0">
            <a:off x="8778924" y="7582446"/>
            <a:ext cx="2465764"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Wireframes</a:t>
            </a:r>
          </a:p>
        </p:txBody>
      </p:sp>
      <p:sp>
        <p:nvSpPr>
          <p:cNvPr name="TextBox 43" id="43"/>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700631" y="-656966"/>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483078" y="1250460"/>
            <a:ext cx="6660922" cy="872930"/>
          </a:xfrm>
          <a:prstGeom prst="rect">
            <a:avLst/>
          </a:prstGeom>
        </p:spPr>
        <p:txBody>
          <a:bodyPr anchor="t" rtlCol="false" tIns="0" lIns="0" bIns="0" rIns="0">
            <a:spAutoFit/>
          </a:bodyPr>
          <a:lstStyle/>
          <a:p>
            <a:pPr algn="ctr" marL="0" indent="0" lvl="0">
              <a:lnSpc>
                <a:spcPts val="6742"/>
              </a:lnSpc>
              <a:spcBef>
                <a:spcPct val="0"/>
              </a:spcBef>
            </a:pPr>
            <a:r>
              <a:rPr lang="en-US" sz="5618">
                <a:solidFill>
                  <a:srgbClr val="FFFFFF"/>
                </a:solidFill>
                <a:latin typeface="Now Bold"/>
              </a:rPr>
              <a:t>GROUP MEMBERS</a:t>
            </a:r>
          </a:p>
        </p:txBody>
      </p:sp>
      <p:sp>
        <p:nvSpPr>
          <p:cNvPr name="TextBox 10" id="10"/>
          <p:cNvSpPr txBox="true"/>
          <p:nvPr/>
        </p:nvSpPr>
        <p:spPr>
          <a:xfrm rot="0">
            <a:off x="2560705" y="2709208"/>
            <a:ext cx="2876132" cy="1284026"/>
          </a:xfrm>
          <a:prstGeom prst="rect">
            <a:avLst/>
          </a:prstGeom>
        </p:spPr>
        <p:txBody>
          <a:bodyPr anchor="t" rtlCol="false" tIns="0" lIns="0" bIns="0" rIns="0">
            <a:spAutoFit/>
          </a:bodyPr>
          <a:lstStyle/>
          <a:p>
            <a:pPr algn="l">
              <a:lnSpc>
                <a:spcPts val="3897"/>
              </a:lnSpc>
            </a:pPr>
            <a:r>
              <a:rPr lang="en-US" sz="2824">
                <a:solidFill>
                  <a:srgbClr val="FFFFFF"/>
                </a:solidFill>
                <a:latin typeface="DM Sans Bold"/>
              </a:rPr>
              <a:t>Varun K</a:t>
            </a:r>
          </a:p>
          <a:p>
            <a:pPr algn="l" marL="0" indent="0" lvl="0">
              <a:lnSpc>
                <a:spcPts val="3225"/>
              </a:lnSpc>
              <a:spcBef>
                <a:spcPct val="0"/>
              </a:spcBef>
            </a:pPr>
            <a:r>
              <a:rPr lang="en-US" sz="2337">
                <a:solidFill>
                  <a:srgbClr val="FFFFFF"/>
                </a:solidFill>
                <a:latin typeface="DM Sans"/>
              </a:rPr>
              <a:t>Full Stack Developer at MBRDI Bangalore.</a:t>
            </a:r>
          </a:p>
        </p:txBody>
      </p:sp>
      <p:sp>
        <p:nvSpPr>
          <p:cNvPr name="TextBox 11" id="11"/>
          <p:cNvSpPr txBox="true"/>
          <p:nvPr/>
        </p:nvSpPr>
        <p:spPr>
          <a:xfrm rot="0">
            <a:off x="10980047" y="2490324"/>
            <a:ext cx="3034783" cy="1712268"/>
          </a:xfrm>
          <a:prstGeom prst="rect">
            <a:avLst/>
          </a:prstGeom>
        </p:spPr>
        <p:txBody>
          <a:bodyPr anchor="t" rtlCol="false" tIns="0" lIns="0" bIns="0" rIns="0">
            <a:spAutoFit/>
          </a:bodyPr>
          <a:lstStyle/>
          <a:p>
            <a:pPr algn="l">
              <a:lnSpc>
                <a:spcPts val="3922"/>
              </a:lnSpc>
            </a:pPr>
            <a:r>
              <a:rPr lang="en-US" sz="2842">
                <a:solidFill>
                  <a:srgbClr val="FFFFFF"/>
                </a:solidFill>
                <a:latin typeface="DM Sans Bold"/>
              </a:rPr>
              <a:t>Nion Sarkar</a:t>
            </a:r>
          </a:p>
          <a:p>
            <a:pPr algn="l" marL="0" indent="0" lvl="0">
              <a:lnSpc>
                <a:spcPts val="3246"/>
              </a:lnSpc>
              <a:spcBef>
                <a:spcPct val="0"/>
              </a:spcBef>
            </a:pPr>
            <a:r>
              <a:rPr lang="en-US" sz="2352">
                <a:solidFill>
                  <a:srgbClr val="FFFFFF"/>
                </a:solidFill>
                <a:latin typeface="DM Sans"/>
              </a:rPr>
              <a:t>P</a:t>
            </a:r>
            <a:r>
              <a:rPr lang="en-US" sz="2352">
                <a:solidFill>
                  <a:srgbClr val="FFFFFF"/>
                </a:solidFill>
                <a:latin typeface="DM Sans"/>
              </a:rPr>
              <a:t>ursuing B.E in Civil Engineering from Jadavpur University</a:t>
            </a:r>
          </a:p>
        </p:txBody>
      </p:sp>
      <p:sp>
        <p:nvSpPr>
          <p:cNvPr name="TextBox 12" id="12"/>
          <p:cNvSpPr txBox="true"/>
          <p:nvPr/>
        </p:nvSpPr>
        <p:spPr>
          <a:xfrm rot="0">
            <a:off x="6401365" y="2677205"/>
            <a:ext cx="3978461" cy="2466295"/>
          </a:xfrm>
          <a:prstGeom prst="rect">
            <a:avLst/>
          </a:prstGeom>
        </p:spPr>
        <p:txBody>
          <a:bodyPr anchor="t" rtlCol="false" tIns="0" lIns="0" bIns="0" rIns="0">
            <a:spAutoFit/>
          </a:bodyPr>
          <a:lstStyle/>
          <a:p>
            <a:pPr algn="l">
              <a:lnSpc>
                <a:spcPts val="3820"/>
              </a:lnSpc>
            </a:pPr>
            <a:r>
              <a:rPr lang="en-US" sz="2768">
                <a:solidFill>
                  <a:srgbClr val="FFFFFF"/>
                </a:solidFill>
                <a:latin typeface="DM Sans Bold"/>
              </a:rPr>
              <a:t>Surupi Nandi</a:t>
            </a:r>
          </a:p>
          <a:p>
            <a:pPr algn="l" marL="0" indent="0" lvl="0">
              <a:lnSpc>
                <a:spcPts val="3162"/>
              </a:lnSpc>
              <a:spcBef>
                <a:spcPct val="0"/>
              </a:spcBef>
            </a:pPr>
            <a:r>
              <a:rPr lang="en-US" sz="2291">
                <a:solidFill>
                  <a:srgbClr val="FFFFFF"/>
                </a:solidFill>
                <a:latin typeface="DM Sans Bold"/>
              </a:rPr>
              <a:t>P</a:t>
            </a:r>
            <a:r>
              <a:rPr lang="en-US" sz="2291">
                <a:solidFill>
                  <a:srgbClr val="FFFFFF"/>
                </a:solidFill>
                <a:latin typeface="DM Sans"/>
              </a:rPr>
              <a:t>ursuing a BS Degree from IIT Madras on Data Science and Apllications and a BTech degree at IEM Kolkata on CSE (AI &amp; ML)</a:t>
            </a:r>
          </a:p>
        </p:txBody>
      </p:sp>
      <p:sp>
        <p:nvSpPr>
          <p:cNvPr name="TextBox 13" id="13"/>
          <p:cNvSpPr txBox="true"/>
          <p:nvPr/>
        </p:nvSpPr>
        <p:spPr>
          <a:xfrm rot="0">
            <a:off x="2483078" y="6455114"/>
            <a:ext cx="5907518" cy="765746"/>
          </a:xfrm>
          <a:prstGeom prst="rect">
            <a:avLst/>
          </a:prstGeom>
        </p:spPr>
        <p:txBody>
          <a:bodyPr anchor="t" rtlCol="false" tIns="0" lIns="0" bIns="0" rIns="0">
            <a:spAutoFit/>
          </a:bodyPr>
          <a:lstStyle/>
          <a:p>
            <a:pPr algn="ctr" marL="0" indent="0" lvl="0">
              <a:lnSpc>
                <a:spcPts val="5979"/>
              </a:lnSpc>
              <a:spcBef>
                <a:spcPct val="0"/>
              </a:spcBef>
            </a:pPr>
            <a:r>
              <a:rPr lang="en-US" sz="4983">
                <a:solidFill>
                  <a:srgbClr val="FFFFFF"/>
                </a:solidFill>
                <a:latin typeface="Now Bold"/>
              </a:rPr>
              <a:t>PROJECT THEME</a:t>
            </a:r>
          </a:p>
        </p:txBody>
      </p:sp>
      <p:sp>
        <p:nvSpPr>
          <p:cNvPr name="TextBox 14" id="14"/>
          <p:cNvSpPr txBox="true"/>
          <p:nvPr/>
        </p:nvSpPr>
        <p:spPr>
          <a:xfrm rot="0">
            <a:off x="2740818" y="7295128"/>
            <a:ext cx="10087779" cy="1059687"/>
          </a:xfrm>
          <a:prstGeom prst="rect">
            <a:avLst/>
          </a:prstGeom>
        </p:spPr>
        <p:txBody>
          <a:bodyPr anchor="t" rtlCol="false" tIns="0" lIns="0" bIns="0" rIns="0">
            <a:spAutoFit/>
          </a:bodyPr>
          <a:lstStyle/>
          <a:p>
            <a:pPr algn="l" marL="0" indent="0" lvl="0">
              <a:lnSpc>
                <a:spcPts val="4256"/>
              </a:lnSpc>
              <a:spcBef>
                <a:spcPct val="0"/>
              </a:spcBef>
            </a:pPr>
            <a:r>
              <a:rPr lang="en-US" sz="3084">
                <a:solidFill>
                  <a:srgbClr val="FFFFFF"/>
                </a:solidFill>
                <a:latin typeface="DM Sans"/>
              </a:rPr>
              <a:t>Enhancing Flight Navigation Mechanism for Optimal Route Planning and Risk Mitigation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4587103" y="1619656"/>
            <a:ext cx="8457192" cy="1993927"/>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PROBLEM STATEMENT</a:t>
            </a:r>
          </a:p>
        </p:txBody>
      </p:sp>
      <p:sp>
        <p:nvSpPr>
          <p:cNvPr name="TextBox 3" id="3"/>
          <p:cNvSpPr txBox="true"/>
          <p:nvPr/>
        </p:nvSpPr>
        <p:spPr>
          <a:xfrm rot="0">
            <a:off x="3475782" y="4152710"/>
            <a:ext cx="11445890" cy="4543865"/>
          </a:xfrm>
          <a:prstGeom prst="rect">
            <a:avLst/>
          </a:prstGeom>
        </p:spPr>
        <p:txBody>
          <a:bodyPr anchor="t" rtlCol="false" tIns="0" lIns="0" bIns="0" rIns="0">
            <a:spAutoFit/>
          </a:bodyPr>
          <a:lstStyle/>
          <a:p>
            <a:pPr algn="ctr">
              <a:lnSpc>
                <a:spcPts val="4034"/>
              </a:lnSpc>
            </a:pPr>
            <a:r>
              <a:rPr lang="en-US" sz="2923" spc="286">
                <a:solidFill>
                  <a:srgbClr val="F5FFF5"/>
                </a:solidFill>
                <a:latin typeface="DM Sans"/>
              </a:rPr>
              <a:t>In the domain of air travel, our goal is to efficiently connect any two airports while minimizing travel time. We have worked on a solution that generates all possible flight paths between two airports and recommends the fastest route. Airlines can customize routes by including or excluding specific airports. Our web application presents clear flight metrics data, weather updates, and visual travel paths to help make informed decisions.</a:t>
            </a:r>
          </a:p>
        </p:txBody>
      </p:sp>
      <p:sp>
        <p:nvSpPr>
          <p:cNvPr name="Freeform 4" id="4"/>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4549312"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716116" y="0"/>
            <a:ext cx="6279570" cy="10287000"/>
          </a:xfrm>
          <a:custGeom>
            <a:avLst/>
            <a:gdLst/>
            <a:ahLst/>
            <a:cxnLst/>
            <a:rect r="r" b="b" t="t" l="l"/>
            <a:pathLst>
              <a:path h="10287000" w="6279570">
                <a:moveTo>
                  <a:pt x="0" y="0"/>
                </a:moveTo>
                <a:lnTo>
                  <a:pt x="6279570" y="0"/>
                </a:lnTo>
                <a:lnTo>
                  <a:pt x="6279570"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992267" y="2619615"/>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4334900" y="1028700"/>
            <a:ext cx="9879016" cy="732442"/>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SOLUTION</a:t>
            </a:r>
          </a:p>
        </p:txBody>
      </p:sp>
      <p:sp>
        <p:nvSpPr>
          <p:cNvPr name="TextBox 9" id="9"/>
          <p:cNvSpPr txBox="true"/>
          <p:nvPr/>
        </p:nvSpPr>
        <p:spPr>
          <a:xfrm rot="0">
            <a:off x="4334900" y="2064539"/>
            <a:ext cx="5847006"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rPr>
              <a:t>Flight Path Generation</a:t>
            </a:r>
          </a:p>
        </p:txBody>
      </p:sp>
      <p:sp>
        <p:nvSpPr>
          <p:cNvPr name="TextBox 10" id="10"/>
          <p:cNvSpPr txBox="true"/>
          <p:nvPr/>
        </p:nvSpPr>
        <p:spPr>
          <a:xfrm rot="0">
            <a:off x="4203313" y="2661262"/>
            <a:ext cx="11331477" cy="1985772"/>
          </a:xfrm>
          <a:prstGeom prst="rect">
            <a:avLst/>
          </a:prstGeom>
        </p:spPr>
        <p:txBody>
          <a:bodyPr anchor="t" rtlCol="false" tIns="0" lIns="0" bIns="0" rIns="0">
            <a:spAutoFit/>
          </a:bodyPr>
          <a:lstStyle/>
          <a:p>
            <a:pPr algn="just" marL="496571" indent="-248285" lvl="1">
              <a:lnSpc>
                <a:spcPts val="3174"/>
              </a:lnSpc>
              <a:buFont typeface="Arial"/>
              <a:buChar char="•"/>
            </a:pPr>
            <a:r>
              <a:rPr lang="en-US" sz="2300">
                <a:solidFill>
                  <a:srgbClr val="FFFFFF"/>
                </a:solidFill>
                <a:latin typeface="DM Sans"/>
              </a:rPr>
              <a:t>Gathered real-life data from Kaggle and used available APIs</a:t>
            </a:r>
          </a:p>
          <a:p>
            <a:pPr algn="just" marL="496571" indent="-248285" lvl="1">
              <a:lnSpc>
                <a:spcPts val="3174"/>
              </a:lnSpc>
              <a:buFont typeface="Arial"/>
              <a:buChar char="•"/>
            </a:pPr>
            <a:r>
              <a:rPr lang="en-US" sz="2300">
                <a:solidFill>
                  <a:srgbClr val="FFFFFF"/>
                </a:solidFill>
                <a:latin typeface="DM Sans"/>
              </a:rPr>
              <a:t>Detected all the possible flight routes available that connects two places</a:t>
            </a:r>
          </a:p>
          <a:p>
            <a:pPr algn="just" marL="496571" indent="-248285" lvl="1">
              <a:lnSpc>
                <a:spcPts val="3174"/>
              </a:lnSpc>
              <a:buFont typeface="Arial"/>
              <a:buChar char="•"/>
            </a:pPr>
            <a:r>
              <a:rPr lang="en-US" sz="2300">
                <a:solidFill>
                  <a:srgbClr val="FFFFFF"/>
                </a:solidFill>
                <a:latin typeface="DM Sans"/>
              </a:rPr>
              <a:t>Path with the lowest travel time is named as the optimal path</a:t>
            </a:r>
          </a:p>
          <a:p>
            <a:pPr algn="just" marL="496571" indent="-248285" lvl="1">
              <a:lnSpc>
                <a:spcPts val="3174"/>
              </a:lnSpc>
              <a:buFont typeface="Arial"/>
              <a:buChar char="•"/>
            </a:pPr>
            <a:r>
              <a:rPr lang="en-US" sz="2300">
                <a:solidFill>
                  <a:srgbClr val="FFFFFF"/>
                </a:solidFill>
                <a:latin typeface="DM Sans"/>
              </a:rPr>
              <a:t>Travel time is calculated based on the distance between the two places and the number of stopovers there are in the route.</a:t>
            </a:r>
          </a:p>
        </p:txBody>
      </p:sp>
      <p:sp>
        <p:nvSpPr>
          <p:cNvPr name="Freeform 11" id="11"/>
          <p:cNvSpPr/>
          <p:nvPr/>
        </p:nvSpPr>
        <p:spPr>
          <a:xfrm flipH="false" flipV="false" rot="0">
            <a:off x="3270650" y="2833549"/>
            <a:ext cx="733166" cy="714504"/>
          </a:xfrm>
          <a:custGeom>
            <a:avLst/>
            <a:gdLst/>
            <a:ahLst/>
            <a:cxnLst/>
            <a:rect r="r" b="b" t="t" l="l"/>
            <a:pathLst>
              <a:path h="714504" w="733166">
                <a:moveTo>
                  <a:pt x="0" y="0"/>
                </a:moveTo>
                <a:lnTo>
                  <a:pt x="733167" y="0"/>
                </a:lnTo>
                <a:lnTo>
                  <a:pt x="733167"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2992267" y="5585254"/>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4334900" y="5101916"/>
            <a:ext cx="5365486"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rPr>
              <a:t>Addressing the Problem</a:t>
            </a:r>
          </a:p>
        </p:txBody>
      </p:sp>
      <p:sp>
        <p:nvSpPr>
          <p:cNvPr name="TextBox 16" id="16"/>
          <p:cNvSpPr txBox="true"/>
          <p:nvPr/>
        </p:nvSpPr>
        <p:spPr>
          <a:xfrm rot="0">
            <a:off x="4203313" y="5695092"/>
            <a:ext cx="11501613" cy="3185922"/>
          </a:xfrm>
          <a:prstGeom prst="rect">
            <a:avLst/>
          </a:prstGeom>
        </p:spPr>
        <p:txBody>
          <a:bodyPr anchor="t" rtlCol="false" tIns="0" lIns="0" bIns="0" rIns="0">
            <a:spAutoFit/>
          </a:bodyPr>
          <a:lstStyle/>
          <a:p>
            <a:pPr algn="l" marL="496571" indent="-248285" lvl="1">
              <a:lnSpc>
                <a:spcPts val="3174"/>
              </a:lnSpc>
              <a:buFont typeface="Arial"/>
              <a:buChar char="•"/>
            </a:pPr>
            <a:r>
              <a:rPr lang="en-US" sz="2300">
                <a:solidFill>
                  <a:srgbClr val="FFFFFF"/>
                </a:solidFill>
                <a:latin typeface="DM Sans"/>
              </a:rPr>
              <a:t>Dataset was not readily available, so we merged two datasets and did data preprocessing</a:t>
            </a:r>
          </a:p>
          <a:p>
            <a:pPr algn="l" marL="496571" indent="-248285" lvl="1">
              <a:lnSpc>
                <a:spcPts val="3174"/>
              </a:lnSpc>
              <a:buFont typeface="Arial"/>
              <a:buChar char="•"/>
            </a:pPr>
            <a:r>
              <a:rPr lang="en-US" sz="2300">
                <a:solidFill>
                  <a:srgbClr val="FFFFFF"/>
                </a:solidFill>
                <a:latin typeface="DM Sans"/>
              </a:rPr>
              <a:t>Optimal route not only provides us with the shortest travel time, but also does real-time risk mitigation</a:t>
            </a:r>
          </a:p>
          <a:p>
            <a:pPr algn="l" marL="496571" indent="-248285" lvl="1">
              <a:lnSpc>
                <a:spcPts val="3174"/>
              </a:lnSpc>
              <a:buFont typeface="Arial"/>
              <a:buChar char="•"/>
            </a:pPr>
            <a:r>
              <a:rPr lang="en-US" sz="2300">
                <a:solidFill>
                  <a:srgbClr val="FFFFFF"/>
                </a:solidFill>
                <a:latin typeface="DM Sans"/>
              </a:rPr>
              <a:t>There is a feature of including and excluding certain airports is there is any harsh weather or any political threat of air space closing and becoming a no fly zone</a:t>
            </a:r>
          </a:p>
          <a:p>
            <a:pPr algn="l" marL="496571" indent="-248285" lvl="1">
              <a:lnSpc>
                <a:spcPts val="3174"/>
              </a:lnSpc>
              <a:buFont typeface="Arial"/>
              <a:buChar char="•"/>
            </a:pPr>
            <a:r>
              <a:rPr lang="en-US" sz="2300">
                <a:solidFill>
                  <a:srgbClr val="FFFFFF"/>
                </a:solidFill>
                <a:latin typeface="DM Sans"/>
              </a:rPr>
              <a:t>These impact metric helps the airline to take guided decision on the choice of flight path, and makes our solution effective and robust.</a:t>
            </a:r>
          </a:p>
        </p:txBody>
      </p:sp>
      <p:sp>
        <p:nvSpPr>
          <p:cNvPr name="Freeform 17" id="17"/>
          <p:cNvSpPr/>
          <p:nvPr/>
        </p:nvSpPr>
        <p:spPr>
          <a:xfrm flipH="false" flipV="false" rot="0">
            <a:off x="3270650" y="5834217"/>
            <a:ext cx="585607" cy="669613"/>
          </a:xfrm>
          <a:custGeom>
            <a:avLst/>
            <a:gdLst/>
            <a:ahLst/>
            <a:cxnLst/>
            <a:rect r="r" b="b" t="t" l="l"/>
            <a:pathLst>
              <a:path h="669613" w="585607">
                <a:moveTo>
                  <a:pt x="0" y="0"/>
                </a:moveTo>
                <a:lnTo>
                  <a:pt x="585608" y="0"/>
                </a:lnTo>
                <a:lnTo>
                  <a:pt x="585608" y="669614"/>
                </a:lnTo>
                <a:lnTo>
                  <a:pt x="0" y="6696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750449"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05824" y="-5653359"/>
            <a:ext cx="10196686" cy="10196686"/>
          </a:xfrm>
          <a:custGeom>
            <a:avLst/>
            <a:gdLst/>
            <a:ahLst/>
            <a:cxnLst/>
            <a:rect r="r" b="b" t="t" l="l"/>
            <a:pathLst>
              <a:path h="10196686" w="10196686">
                <a:moveTo>
                  <a:pt x="0" y="0"/>
                </a:moveTo>
                <a:lnTo>
                  <a:pt x="10196686" y="0"/>
                </a:lnTo>
                <a:lnTo>
                  <a:pt x="10196686" y="10196686"/>
                </a:lnTo>
                <a:lnTo>
                  <a:pt x="0" y="1019668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111146" y="2062628"/>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4561854" y="1028700"/>
            <a:ext cx="9879016" cy="728662"/>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SOLUTION Continued</a:t>
            </a:r>
          </a:p>
        </p:txBody>
      </p:sp>
      <p:sp>
        <p:nvSpPr>
          <p:cNvPr name="TextBox 9" id="9"/>
          <p:cNvSpPr txBox="true"/>
          <p:nvPr/>
        </p:nvSpPr>
        <p:spPr>
          <a:xfrm rot="0">
            <a:off x="4561854" y="2078738"/>
            <a:ext cx="4402447"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rPr>
              <a:t>Technology Used</a:t>
            </a:r>
          </a:p>
        </p:txBody>
      </p:sp>
      <p:sp>
        <p:nvSpPr>
          <p:cNvPr name="TextBox 10" id="10"/>
          <p:cNvSpPr txBox="true"/>
          <p:nvPr/>
        </p:nvSpPr>
        <p:spPr>
          <a:xfrm rot="0">
            <a:off x="4561854" y="2690894"/>
            <a:ext cx="6803784" cy="785622"/>
          </a:xfrm>
          <a:prstGeom prst="rect">
            <a:avLst/>
          </a:prstGeom>
        </p:spPr>
        <p:txBody>
          <a:bodyPr anchor="t" rtlCol="false" tIns="0" lIns="0" bIns="0" rIns="0">
            <a:spAutoFit/>
          </a:bodyPr>
          <a:lstStyle/>
          <a:p>
            <a:pPr algn="l">
              <a:lnSpc>
                <a:spcPts val="3173"/>
              </a:lnSpc>
            </a:pPr>
            <a:r>
              <a:rPr lang="en-US" sz="2299">
                <a:solidFill>
                  <a:srgbClr val="FFFFFF"/>
                </a:solidFill>
                <a:latin typeface="DM Sans"/>
              </a:rPr>
              <a:t>We have used SQLite, Python, Flask, Angluar</a:t>
            </a:r>
          </a:p>
          <a:p>
            <a:pPr algn="l" marL="0" indent="0" lvl="0">
              <a:lnSpc>
                <a:spcPts val="3173"/>
              </a:lnSpc>
              <a:spcBef>
                <a:spcPct val="0"/>
              </a:spcBef>
            </a:pPr>
            <a:r>
              <a:rPr lang="en-US" sz="2299">
                <a:solidFill>
                  <a:srgbClr val="FFFFFF"/>
                </a:solidFill>
                <a:latin typeface="DM Sans"/>
              </a:rPr>
              <a:t>Algorithm used: Depth First Search</a:t>
            </a:r>
          </a:p>
        </p:txBody>
      </p:sp>
      <p:sp>
        <p:nvSpPr>
          <p:cNvPr name="Freeform 11" id="11"/>
          <p:cNvSpPr/>
          <p:nvPr/>
        </p:nvSpPr>
        <p:spPr>
          <a:xfrm flipH="false" flipV="false" rot="0">
            <a:off x="3315749" y="2276562"/>
            <a:ext cx="733166" cy="714504"/>
          </a:xfrm>
          <a:custGeom>
            <a:avLst/>
            <a:gdLst/>
            <a:ahLst/>
            <a:cxnLst/>
            <a:rect r="r" b="b" t="t" l="l"/>
            <a:pathLst>
              <a:path h="714504" w="733166">
                <a:moveTo>
                  <a:pt x="0" y="0"/>
                </a:moveTo>
                <a:lnTo>
                  <a:pt x="733167" y="0"/>
                </a:lnTo>
                <a:lnTo>
                  <a:pt x="733167"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3148489" y="4525452"/>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4561854" y="4140749"/>
            <a:ext cx="5759457"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rPr>
              <a:t>Assumptions &amp; Reasoning</a:t>
            </a:r>
          </a:p>
        </p:txBody>
      </p:sp>
      <p:sp>
        <p:nvSpPr>
          <p:cNvPr name="TextBox 16" id="16"/>
          <p:cNvSpPr txBox="true"/>
          <p:nvPr/>
        </p:nvSpPr>
        <p:spPr>
          <a:xfrm rot="0">
            <a:off x="4561854" y="4752975"/>
            <a:ext cx="12314478" cy="1582289"/>
          </a:xfrm>
          <a:prstGeom prst="rect">
            <a:avLst/>
          </a:prstGeom>
        </p:spPr>
        <p:txBody>
          <a:bodyPr anchor="t" rtlCol="false" tIns="0" lIns="0" bIns="0" rIns="0">
            <a:spAutoFit/>
          </a:bodyPr>
          <a:lstStyle/>
          <a:p>
            <a:pPr algn="l" marL="0" indent="0" lvl="0">
              <a:lnSpc>
                <a:spcPts val="3204"/>
              </a:lnSpc>
              <a:spcBef>
                <a:spcPct val="0"/>
              </a:spcBef>
            </a:pPr>
            <a:r>
              <a:rPr lang="en-US" sz="2322">
                <a:solidFill>
                  <a:srgbClr val="FFFFFF"/>
                </a:solidFill>
                <a:latin typeface="DM Sans"/>
              </a:rPr>
              <a:t>We have assumed the average cruising speed of commercial passenger aircraft to be 900 Km/hr (485.961 Knots), and the average time per stop-over is considered to be 2hr to calculate the total time for a particular route. We have chosen these numbers based on available data.</a:t>
            </a:r>
          </a:p>
        </p:txBody>
      </p:sp>
      <p:sp>
        <p:nvSpPr>
          <p:cNvPr name="Freeform 17" id="17"/>
          <p:cNvSpPr/>
          <p:nvPr/>
        </p:nvSpPr>
        <p:spPr>
          <a:xfrm flipH="false" flipV="false" rot="0">
            <a:off x="3389529" y="4808693"/>
            <a:ext cx="585607" cy="669613"/>
          </a:xfrm>
          <a:custGeom>
            <a:avLst/>
            <a:gdLst/>
            <a:ahLst/>
            <a:cxnLst/>
            <a:rect r="r" b="b" t="t" l="l"/>
            <a:pathLst>
              <a:path h="669613" w="585607">
                <a:moveTo>
                  <a:pt x="0" y="0"/>
                </a:moveTo>
                <a:lnTo>
                  <a:pt x="585607" y="0"/>
                </a:lnTo>
                <a:lnTo>
                  <a:pt x="585607" y="669614"/>
                </a:lnTo>
                <a:lnTo>
                  <a:pt x="0" y="6696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3148489" y="7125268"/>
            <a:ext cx="1142373" cy="114237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4561854" y="6921476"/>
            <a:ext cx="6306638"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rPr>
              <a:t>Implementation &amp; Scalability</a:t>
            </a:r>
          </a:p>
        </p:txBody>
      </p:sp>
      <p:sp>
        <p:nvSpPr>
          <p:cNvPr name="TextBox 22" id="22"/>
          <p:cNvSpPr txBox="true"/>
          <p:nvPr/>
        </p:nvSpPr>
        <p:spPr>
          <a:xfrm rot="0">
            <a:off x="4479226" y="7533702"/>
            <a:ext cx="11619868" cy="1577163"/>
          </a:xfrm>
          <a:prstGeom prst="rect">
            <a:avLst/>
          </a:prstGeom>
        </p:spPr>
        <p:txBody>
          <a:bodyPr anchor="t" rtlCol="false" tIns="0" lIns="0" bIns="0" rIns="0">
            <a:spAutoFit/>
          </a:bodyPr>
          <a:lstStyle/>
          <a:p>
            <a:pPr algn="l" marL="0" indent="0" lvl="0">
              <a:lnSpc>
                <a:spcPts val="3194"/>
              </a:lnSpc>
              <a:spcBef>
                <a:spcPct val="0"/>
              </a:spcBef>
            </a:pPr>
            <a:r>
              <a:rPr lang="en-US" sz="2314">
                <a:solidFill>
                  <a:srgbClr val="FFFFFF"/>
                </a:solidFill>
                <a:latin typeface="DM Sans"/>
              </a:rPr>
              <a:t>Our solution is simple to emplement and can be scaled to incorporate large databases. The solution provide the airline with all possible routes while taking constraints into consideration if any, and also suggests the optimal path based on total travel time,  total distance, number of stopovers, weather and flight metrics</a:t>
            </a:r>
          </a:p>
        </p:txBody>
      </p:sp>
      <p:sp>
        <p:nvSpPr>
          <p:cNvPr name="Freeform 23" id="23"/>
          <p:cNvSpPr/>
          <p:nvPr/>
        </p:nvSpPr>
        <p:spPr>
          <a:xfrm flipH="false" flipV="false" rot="0">
            <a:off x="3389529" y="7335992"/>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flipH="true">
            <a:off x="5290127" y="2335729"/>
            <a:ext cx="47625" cy="6688624"/>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10191466" y="3256235"/>
            <a:ext cx="3924767" cy="2282973"/>
          </a:xfrm>
          <a:prstGeom prst="rect">
            <a:avLst/>
          </a:prstGeom>
        </p:spPr>
        <p:txBody>
          <a:bodyPr anchor="t" rtlCol="false" tIns="0" lIns="0" bIns="0" rIns="0">
            <a:spAutoFit/>
          </a:bodyPr>
          <a:lstStyle/>
          <a:p>
            <a:pPr algn="l" marL="478378" indent="-239189" lvl="1">
              <a:lnSpc>
                <a:spcPts val="3057"/>
              </a:lnSpc>
              <a:buFont typeface="Arial"/>
              <a:buChar char="•"/>
            </a:pPr>
            <a:r>
              <a:rPr lang="en-US" sz="2215">
                <a:solidFill>
                  <a:srgbClr val="FFFFFF"/>
                </a:solidFill>
                <a:latin typeface="DM Sans"/>
              </a:rPr>
              <a:t>Generated APIs</a:t>
            </a:r>
          </a:p>
          <a:p>
            <a:pPr algn="l" marL="478378" indent="-239189" lvl="1">
              <a:lnSpc>
                <a:spcPts val="3057"/>
              </a:lnSpc>
              <a:buFont typeface="Arial"/>
              <a:buChar char="•"/>
            </a:pPr>
            <a:r>
              <a:rPr lang="en-US" sz="2215">
                <a:solidFill>
                  <a:srgbClr val="FFFFFF"/>
                </a:solidFill>
                <a:latin typeface="DM Sans"/>
              </a:rPr>
              <a:t>Developed the backend using flask.</a:t>
            </a:r>
          </a:p>
          <a:p>
            <a:pPr algn="l" marL="478378" indent="-239189" lvl="1">
              <a:lnSpc>
                <a:spcPts val="3057"/>
              </a:lnSpc>
              <a:buFont typeface="Arial"/>
              <a:buChar char="•"/>
            </a:pPr>
            <a:r>
              <a:rPr lang="en-US" sz="2215">
                <a:solidFill>
                  <a:srgbClr val="FFFFFF"/>
                </a:solidFill>
                <a:latin typeface="DM Sans"/>
              </a:rPr>
              <a:t>Used readily available APIs for some features.</a:t>
            </a:r>
          </a:p>
          <a:p>
            <a:pPr algn="l">
              <a:lnSpc>
                <a:spcPts val="3057"/>
              </a:lnSpc>
            </a:pPr>
          </a:p>
        </p:txBody>
      </p:sp>
      <p:sp>
        <p:nvSpPr>
          <p:cNvPr name="Freeform 4" id="4"/>
          <p:cNvSpPr/>
          <p:nvPr/>
        </p:nvSpPr>
        <p:spPr>
          <a:xfrm flipH="false" flipV="false" rot="0">
            <a:off x="12312359" y="421852"/>
            <a:ext cx="837406" cy="1212035"/>
          </a:xfrm>
          <a:custGeom>
            <a:avLst/>
            <a:gdLst/>
            <a:ahLst/>
            <a:cxnLst/>
            <a:rect r="r" b="b" t="t" l="l"/>
            <a:pathLst>
              <a:path h="1212035" w="837406">
                <a:moveTo>
                  <a:pt x="0" y="0"/>
                </a:moveTo>
                <a:lnTo>
                  <a:pt x="837406" y="0"/>
                </a:lnTo>
                <a:lnTo>
                  <a:pt x="837406" y="1212035"/>
                </a:lnTo>
                <a:lnTo>
                  <a:pt x="0" y="1212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52718" y="423513"/>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grpSp>
        <p:nvGrpSpPr>
          <p:cNvPr name="Group 11" id="11"/>
          <p:cNvGrpSpPr>
            <a:grpSpLocks noChangeAspect="true"/>
          </p:cNvGrpSpPr>
          <p:nvPr/>
        </p:nvGrpSpPr>
        <p:grpSpPr>
          <a:xfrm rot="0">
            <a:off x="13340408" y="0"/>
            <a:ext cx="6254290" cy="10287000"/>
            <a:chOff x="0" y="0"/>
            <a:chExt cx="3860673" cy="6350000"/>
          </a:xfrm>
        </p:grpSpPr>
        <p:sp>
          <p:nvSpPr>
            <p:cNvPr name="Freeform 12" id="12"/>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8"/>
              <a:stretch>
                <a:fillRect l="-73436" t="0" r="-73436" b="0"/>
              </a:stretch>
            </a:blipFill>
          </p:spPr>
        </p:sp>
      </p:grpSp>
      <p:grpSp>
        <p:nvGrpSpPr>
          <p:cNvPr name="Group 13" id="13"/>
          <p:cNvGrpSpPr/>
          <p:nvPr/>
        </p:nvGrpSpPr>
        <p:grpSpPr>
          <a:xfrm rot="-10800000">
            <a:off x="15966396" y="9258300"/>
            <a:ext cx="13457996" cy="3264379"/>
            <a:chOff x="0" y="0"/>
            <a:chExt cx="17943995" cy="4352506"/>
          </a:xfrm>
        </p:grpSpPr>
        <p:sp>
          <p:nvSpPr>
            <p:cNvPr name="Freeform 14" id="1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6" id="1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18" id="18"/>
          <p:cNvSpPr txBox="true"/>
          <p:nvPr/>
        </p:nvSpPr>
        <p:spPr>
          <a:xfrm rot="0">
            <a:off x="2855962" y="638942"/>
            <a:ext cx="8951573"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METHODOLOGY</a:t>
            </a:r>
          </a:p>
        </p:txBody>
      </p:sp>
      <p:sp>
        <p:nvSpPr>
          <p:cNvPr name="TextBox 19" id="19"/>
          <p:cNvSpPr txBox="true"/>
          <p:nvPr/>
        </p:nvSpPr>
        <p:spPr>
          <a:xfrm rot="0">
            <a:off x="842537" y="3358316"/>
            <a:ext cx="3930384" cy="5330973"/>
          </a:xfrm>
          <a:prstGeom prst="rect">
            <a:avLst/>
          </a:prstGeom>
        </p:spPr>
        <p:txBody>
          <a:bodyPr anchor="t" rtlCol="false" tIns="0" lIns="0" bIns="0" rIns="0">
            <a:spAutoFit/>
          </a:bodyPr>
          <a:lstStyle/>
          <a:p>
            <a:pPr algn="l" marL="478378" indent="-239189" lvl="1">
              <a:lnSpc>
                <a:spcPts val="3057"/>
              </a:lnSpc>
              <a:buFont typeface="Arial"/>
              <a:buChar char="•"/>
            </a:pPr>
            <a:r>
              <a:rPr lang="en-US" sz="2215">
                <a:solidFill>
                  <a:srgbClr val="FFFFFF"/>
                </a:solidFill>
                <a:latin typeface="DM Sans"/>
              </a:rPr>
              <a:t>Merged two data sets based on Airport ID</a:t>
            </a:r>
          </a:p>
          <a:p>
            <a:pPr algn="l" marL="478378" indent="-239189" lvl="1">
              <a:lnSpc>
                <a:spcPts val="3057"/>
              </a:lnSpc>
              <a:buFont typeface="Arial"/>
              <a:buChar char="•"/>
            </a:pPr>
            <a:r>
              <a:rPr lang="en-US" sz="2215">
                <a:solidFill>
                  <a:srgbClr val="FFFFFF"/>
                </a:solidFill>
                <a:latin typeface="DM Sans"/>
              </a:rPr>
              <a:t>Cleaned up Missing Data</a:t>
            </a:r>
          </a:p>
          <a:p>
            <a:pPr algn="l" marL="478378" indent="-239189" lvl="1">
              <a:lnSpc>
                <a:spcPts val="3057"/>
              </a:lnSpc>
              <a:buFont typeface="Arial"/>
              <a:buChar char="•"/>
            </a:pPr>
            <a:r>
              <a:rPr lang="en-US" sz="2215">
                <a:solidFill>
                  <a:srgbClr val="FFFFFF"/>
                </a:solidFill>
                <a:latin typeface="DM Sans"/>
              </a:rPr>
              <a:t>Generated distance between source and destination using latitute and Longititude</a:t>
            </a:r>
          </a:p>
          <a:p>
            <a:pPr algn="l" marL="478378" indent="-239189" lvl="1">
              <a:lnSpc>
                <a:spcPts val="3057"/>
              </a:lnSpc>
              <a:buFont typeface="Arial"/>
              <a:buChar char="•"/>
            </a:pPr>
            <a:r>
              <a:rPr lang="en-US" sz="2215">
                <a:solidFill>
                  <a:srgbClr val="FFFFFF"/>
                </a:solidFill>
                <a:latin typeface="DM Sans"/>
              </a:rPr>
              <a:t>Assumed a cruising speed and stop-over time to find total travel time</a:t>
            </a:r>
          </a:p>
          <a:p>
            <a:pPr algn="l" marL="478378" indent="-239189" lvl="1">
              <a:lnSpc>
                <a:spcPts val="3057"/>
              </a:lnSpc>
              <a:buFont typeface="Arial"/>
              <a:buChar char="•"/>
            </a:pPr>
            <a:r>
              <a:rPr lang="en-US" sz="2215">
                <a:solidFill>
                  <a:srgbClr val="FFFFFF"/>
                </a:solidFill>
                <a:latin typeface="DM Sans"/>
              </a:rPr>
              <a:t>Used DFS Algo to generate path</a:t>
            </a:r>
          </a:p>
          <a:p>
            <a:pPr algn="l" marL="478378" indent="-239189" lvl="1">
              <a:lnSpc>
                <a:spcPts val="3057"/>
              </a:lnSpc>
              <a:buFont typeface="Arial"/>
              <a:buChar char="•"/>
            </a:pPr>
            <a:r>
              <a:rPr lang="en-US" sz="2215">
                <a:solidFill>
                  <a:srgbClr val="FFFFFF"/>
                </a:solidFill>
                <a:latin typeface="DM Sans"/>
              </a:rPr>
              <a:t>Least travel time gave optimal path</a:t>
            </a:r>
          </a:p>
        </p:txBody>
      </p:sp>
      <p:sp>
        <p:nvSpPr>
          <p:cNvPr name="TextBox 20" id="20"/>
          <p:cNvSpPr txBox="true"/>
          <p:nvPr/>
        </p:nvSpPr>
        <p:spPr>
          <a:xfrm rot="0">
            <a:off x="794305" y="2521956"/>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rPr>
              <a:t>DATASET &amp; MODEL</a:t>
            </a:r>
          </a:p>
        </p:txBody>
      </p:sp>
      <p:sp>
        <p:nvSpPr>
          <p:cNvPr name="TextBox 21" id="21"/>
          <p:cNvSpPr txBox="true"/>
          <p:nvPr/>
        </p:nvSpPr>
        <p:spPr>
          <a:xfrm rot="0">
            <a:off x="4796733" y="2521956"/>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rPr>
              <a:t>FRONTEND</a:t>
            </a:r>
          </a:p>
        </p:txBody>
      </p:sp>
      <p:sp>
        <p:nvSpPr>
          <p:cNvPr name="TextBox 22" id="22"/>
          <p:cNvSpPr txBox="true"/>
          <p:nvPr/>
        </p:nvSpPr>
        <p:spPr>
          <a:xfrm rot="0">
            <a:off x="9117444" y="2521956"/>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rPr>
              <a:t>BACKEND</a:t>
            </a:r>
          </a:p>
        </p:txBody>
      </p:sp>
      <p:sp>
        <p:nvSpPr>
          <p:cNvPr name="AutoShape 23" id="23"/>
          <p:cNvSpPr/>
          <p:nvPr/>
        </p:nvSpPr>
        <p:spPr>
          <a:xfrm>
            <a:off x="9913205" y="2335817"/>
            <a:ext cx="0" cy="6688536"/>
          </a:xfrm>
          <a:prstGeom prst="line">
            <a:avLst/>
          </a:prstGeom>
          <a:ln cap="flat" w="47625">
            <a:solidFill>
              <a:srgbClr val="FFFFFF"/>
            </a:solidFill>
            <a:prstDash val="solid"/>
            <a:headEnd type="none" len="sm" w="sm"/>
            <a:tailEnd type="none" len="sm" w="sm"/>
          </a:ln>
        </p:spPr>
      </p:sp>
      <p:sp>
        <p:nvSpPr>
          <p:cNvPr name="TextBox 24" id="24"/>
          <p:cNvSpPr txBox="true"/>
          <p:nvPr/>
        </p:nvSpPr>
        <p:spPr>
          <a:xfrm rot="0">
            <a:off x="5612645" y="3358316"/>
            <a:ext cx="3930384" cy="3044973"/>
          </a:xfrm>
          <a:prstGeom prst="rect">
            <a:avLst/>
          </a:prstGeom>
        </p:spPr>
        <p:txBody>
          <a:bodyPr anchor="t" rtlCol="false" tIns="0" lIns="0" bIns="0" rIns="0">
            <a:spAutoFit/>
          </a:bodyPr>
          <a:lstStyle/>
          <a:p>
            <a:pPr algn="l" marL="478378" indent="-239189" lvl="1">
              <a:lnSpc>
                <a:spcPts val="3057"/>
              </a:lnSpc>
              <a:buFont typeface="Arial"/>
              <a:buChar char="•"/>
            </a:pPr>
            <a:r>
              <a:rPr lang="en-US" sz="2215">
                <a:solidFill>
                  <a:srgbClr val="FFFFFF"/>
                </a:solidFill>
                <a:latin typeface="DM Sans"/>
              </a:rPr>
              <a:t>Used D3.js to generate dynamic graph to represent the route sected</a:t>
            </a:r>
          </a:p>
          <a:p>
            <a:pPr algn="l" marL="478378" indent="-239189" lvl="1">
              <a:lnSpc>
                <a:spcPts val="3057"/>
              </a:lnSpc>
              <a:buFont typeface="Arial"/>
              <a:buChar char="•"/>
            </a:pPr>
            <a:r>
              <a:rPr lang="en-US" sz="2215">
                <a:solidFill>
                  <a:srgbClr val="FFFFFF"/>
                </a:solidFill>
                <a:latin typeface="DM Sans"/>
              </a:rPr>
              <a:t>Used Angular for the frontend development</a:t>
            </a:r>
          </a:p>
          <a:p>
            <a:pPr algn="l" marL="478378" indent="-239189" lvl="1">
              <a:lnSpc>
                <a:spcPts val="3057"/>
              </a:lnSpc>
              <a:buFont typeface="Arial"/>
              <a:buChar char="•"/>
            </a:pPr>
            <a:r>
              <a:rPr lang="en-US" sz="2215">
                <a:solidFill>
                  <a:srgbClr val="FFFFFF"/>
                </a:solidFill>
                <a:latin typeface="DM Sans"/>
              </a:rPr>
              <a:t>Used three.js for the login screen globe.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381579" y="748881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89811" y="3018684"/>
            <a:ext cx="13708378" cy="5848908"/>
          </a:xfrm>
          <a:custGeom>
            <a:avLst/>
            <a:gdLst/>
            <a:ahLst/>
            <a:cxnLst/>
            <a:rect r="r" b="b" t="t" l="l"/>
            <a:pathLst>
              <a:path h="5848908" w="13708378">
                <a:moveTo>
                  <a:pt x="0" y="0"/>
                </a:moveTo>
                <a:lnTo>
                  <a:pt x="13708378" y="0"/>
                </a:lnTo>
                <a:lnTo>
                  <a:pt x="13708378" y="5848908"/>
                </a:lnTo>
                <a:lnTo>
                  <a:pt x="0" y="5848908"/>
                </a:lnTo>
                <a:lnTo>
                  <a:pt x="0" y="0"/>
                </a:lnTo>
                <a:close/>
              </a:path>
            </a:pathLst>
          </a:custGeom>
          <a:blipFill>
            <a:blip r:embed="rId4"/>
            <a:stretch>
              <a:fillRect l="0" t="0" r="0" b="0"/>
            </a:stretch>
          </a:blipFill>
        </p:spPr>
      </p:sp>
      <p:sp>
        <p:nvSpPr>
          <p:cNvPr name="TextBox 5" id="5"/>
          <p:cNvSpPr txBox="true"/>
          <p:nvPr/>
        </p:nvSpPr>
        <p:spPr>
          <a:xfrm rot="0">
            <a:off x="6136162" y="858258"/>
            <a:ext cx="6015676" cy="1720290"/>
          </a:xfrm>
          <a:prstGeom prst="rect">
            <a:avLst/>
          </a:prstGeom>
        </p:spPr>
        <p:txBody>
          <a:bodyPr anchor="t" rtlCol="false" tIns="0" lIns="0" bIns="0" rIns="0">
            <a:spAutoFit/>
          </a:bodyPr>
          <a:lstStyle/>
          <a:p>
            <a:pPr algn="ctr" marL="0" indent="0" lvl="0">
              <a:lnSpc>
                <a:spcPts val="6802"/>
              </a:lnSpc>
              <a:spcBef>
                <a:spcPct val="0"/>
              </a:spcBef>
            </a:pPr>
            <a:r>
              <a:rPr lang="en-US" sz="5668">
                <a:solidFill>
                  <a:srgbClr val="FFFFFF"/>
                </a:solidFill>
                <a:latin typeface="Now Bold"/>
              </a:rPr>
              <a:t>ARCHIETECTURE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6407" y="3960415"/>
            <a:ext cx="9395185" cy="5297885"/>
            <a:chOff x="0" y="0"/>
            <a:chExt cx="2474452" cy="1395328"/>
          </a:xfrm>
        </p:grpSpPr>
        <p:sp>
          <p:nvSpPr>
            <p:cNvPr name="Freeform 4" id="4"/>
            <p:cNvSpPr/>
            <p:nvPr/>
          </p:nvSpPr>
          <p:spPr>
            <a:xfrm flipH="false" flipV="false" rot="0">
              <a:off x="0" y="0"/>
              <a:ext cx="2474452" cy="1395328"/>
            </a:xfrm>
            <a:custGeom>
              <a:avLst/>
              <a:gdLst/>
              <a:ahLst/>
              <a:cxnLst/>
              <a:rect r="r" b="b" t="t" l="l"/>
              <a:pathLst>
                <a:path h="1395328" w="2474452">
                  <a:moveTo>
                    <a:pt x="0" y="0"/>
                  </a:moveTo>
                  <a:lnTo>
                    <a:pt x="2474452" y="0"/>
                  </a:lnTo>
                  <a:lnTo>
                    <a:pt x="2474452" y="1395328"/>
                  </a:lnTo>
                  <a:lnTo>
                    <a:pt x="0" y="1395328"/>
                  </a:lnTo>
                  <a:close/>
                </a:path>
              </a:pathLst>
            </a:custGeom>
            <a:solidFill>
              <a:srgbClr val="CFF4FF"/>
            </a:solidFill>
            <a:ln w="19050" cap="sq">
              <a:solidFill>
                <a:srgbClr val="FFFFFF"/>
              </a:solidFill>
              <a:prstDash val="solid"/>
              <a:miter/>
            </a:ln>
          </p:spPr>
        </p:sp>
        <p:sp>
          <p:nvSpPr>
            <p:cNvPr name="TextBox 5" id="5"/>
            <p:cNvSpPr txBox="true"/>
            <p:nvPr/>
          </p:nvSpPr>
          <p:spPr>
            <a:xfrm>
              <a:off x="0" y="-38100"/>
              <a:ext cx="2474452" cy="1433428"/>
            </a:xfrm>
            <a:prstGeom prst="rect">
              <a:avLst/>
            </a:prstGeom>
          </p:spPr>
          <p:txBody>
            <a:bodyPr anchor="ctr" rtlCol="false" tIns="50800" lIns="50800" bIns="50800" rIns="50800"/>
            <a:lstStyle/>
            <a:p>
              <a:pPr algn="ctr">
                <a:lnSpc>
                  <a:spcPts val="2605"/>
                </a:lnSpc>
              </a:pPr>
            </a:p>
          </p:txBody>
        </p:sp>
      </p:grpSp>
      <p:sp>
        <p:nvSpPr>
          <p:cNvPr name="Freeform 6" id="6"/>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045356" y="1718581"/>
            <a:ext cx="8197288" cy="1652337"/>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PROJECT DEMONSTRATION</a:t>
            </a:r>
          </a:p>
        </p:txBody>
      </p:sp>
      <p:sp>
        <p:nvSpPr>
          <p:cNvPr name="TextBox 8" id="8"/>
          <p:cNvSpPr txBox="true"/>
          <p:nvPr/>
        </p:nvSpPr>
        <p:spPr>
          <a:xfrm rot="0">
            <a:off x="5045356" y="4577818"/>
            <a:ext cx="7539540" cy="3869702"/>
          </a:xfrm>
          <a:prstGeom prst="rect">
            <a:avLst/>
          </a:prstGeom>
        </p:spPr>
        <p:txBody>
          <a:bodyPr anchor="t" rtlCol="false" tIns="0" lIns="0" bIns="0" rIns="0">
            <a:spAutoFit/>
          </a:bodyPr>
          <a:lstStyle/>
          <a:p>
            <a:pPr algn="l">
              <a:lnSpc>
                <a:spcPts val="3870"/>
              </a:lnSpc>
            </a:pPr>
            <a:r>
              <a:rPr lang="en-US" sz="2805">
                <a:solidFill>
                  <a:srgbClr val="145DA0"/>
                </a:solidFill>
                <a:latin typeface="DM Sans Bold"/>
              </a:rPr>
              <a:t>Demo Video Link:</a:t>
            </a:r>
          </a:p>
          <a:p>
            <a:pPr algn="l">
              <a:lnSpc>
                <a:spcPts val="3870"/>
              </a:lnSpc>
            </a:pPr>
            <a:r>
              <a:rPr lang="en-US" sz="2805" u="sng">
                <a:solidFill>
                  <a:srgbClr val="145DA0"/>
                </a:solidFill>
                <a:latin typeface="DM Sans Bold"/>
                <a:hlinkClick r:id="rId4" tooltip="https://drive.google.com/file/d/1XqgG9vgzTIjQ3iFuO6r1ONZchzFhbC_J/view?usp=sharing"/>
              </a:rPr>
              <a:t>https://drive.google.com/file/d/1XqgG9vgzTIjQ3iFuO6r1ONZchzFhbC_J/view?usp=sharing</a:t>
            </a:r>
          </a:p>
          <a:p>
            <a:pPr algn="l">
              <a:lnSpc>
                <a:spcPts val="3870"/>
              </a:lnSpc>
            </a:pPr>
          </a:p>
          <a:p>
            <a:pPr algn="l">
              <a:lnSpc>
                <a:spcPts val="3870"/>
              </a:lnSpc>
            </a:pPr>
            <a:r>
              <a:rPr lang="en-US" sz="2805">
                <a:solidFill>
                  <a:srgbClr val="145DA0"/>
                </a:solidFill>
                <a:latin typeface="DM Sans Bold"/>
              </a:rPr>
              <a:t>Links to Github:</a:t>
            </a:r>
          </a:p>
          <a:p>
            <a:pPr algn="l">
              <a:lnSpc>
                <a:spcPts val="3870"/>
              </a:lnSpc>
            </a:pPr>
            <a:r>
              <a:rPr lang="en-US" sz="2805" u="sng">
                <a:solidFill>
                  <a:srgbClr val="145DA0"/>
                </a:solidFill>
                <a:latin typeface="DM Sans Bold"/>
                <a:hlinkClick r:id="rId5" tooltip="https://github.com/varunk19/Frontend"/>
              </a:rPr>
              <a:t>https://github.com/varunk19/Frontend</a:t>
            </a:r>
          </a:p>
          <a:p>
            <a:pPr algn="l" marL="0" indent="0" lvl="0">
              <a:lnSpc>
                <a:spcPts val="3870"/>
              </a:lnSpc>
              <a:spcBef>
                <a:spcPct val="0"/>
              </a:spcBef>
            </a:pPr>
            <a:r>
              <a:rPr lang="en-US" sz="2805" u="sng">
                <a:solidFill>
                  <a:srgbClr val="145DA0"/>
                </a:solidFill>
                <a:latin typeface="DM Sans Bold"/>
                <a:hlinkClick r:id="rId6" tooltip="https://github.com/varunk19/Backend"/>
              </a:rPr>
              <a:t>https://github.com/varunk19/Backend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DAGGENuz38o</dc:identifier>
  <dcterms:modified xsi:type="dcterms:W3CDTF">2011-08-01T06:04:30Z</dcterms:modified>
  <cp:revision>1</cp:revision>
  <dc:title>Blue Dark Professional Geometric Business Project Presentation </dc:title>
</cp:coreProperties>
</file>